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</p:sldIdLst>
  <p:sldSz cx="9144000" cy="6858000" type="screen4x3"/>
  <p:notesSz cx="9926638" cy="1435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8931" autoAdjust="0"/>
  </p:normalViewPr>
  <p:slideViewPr>
    <p:cSldViewPr>
      <p:cViewPr varScale="1">
        <p:scale>
          <a:sx n="115" d="100"/>
          <a:sy n="115" d="100"/>
        </p:scale>
        <p:origin x="220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C08336-5E8C-458A-8F08-298567CD772C}" type="datetimeFigureOut">
              <a:rPr lang="en-US" smtClean="0"/>
              <a:pPr>
                <a:defRPr/>
              </a:pPr>
              <a:t>10/13/2023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B61323A-56FD-4D76-8B59-67900CB062A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B401DA-A4AA-4D50-9292-BA707A8581C7}" type="datetimeFigureOut">
              <a:rPr lang="en-US" smtClean="0"/>
              <a:pPr>
                <a:defRPr/>
              </a:pPr>
              <a:t>10/13/2023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38B930-40A0-41F1-B08B-774A3C0EA63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DCD1077B-1C24-4E67-A288-36CA62886A7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523871-E94E-404F-9985-D021AA4D1C60}" type="datetimeFigureOut">
              <a:rPr lang="en-US" smtClean="0"/>
              <a:pPr>
                <a:defRPr/>
              </a:pPr>
              <a:t>10/13/2023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A3C97D-F821-47C2-A1C3-D4B8948ADB59}" type="datetimeFigureOut">
              <a:rPr lang="en-US" smtClean="0"/>
              <a:pPr>
                <a:defRPr/>
              </a:pPr>
              <a:t>10/13/2023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E1ED4516-9012-4409-9C85-C0B691BE6F2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EC85A9-F5AA-4A7E-93CA-E63CCC7C85FB}" type="datetimeFigureOut">
              <a:rPr lang="en-US" smtClean="0"/>
              <a:pPr>
                <a:defRPr/>
              </a:pPr>
              <a:t>10/13/2023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270146D-1D8D-4058-BE90-E91EC67FB49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fld id="{5196442F-6408-4196-8622-E703A3A6C633}" type="datetimeFigureOut">
              <a:rPr lang="en-US" smtClean="0"/>
              <a:pPr>
                <a:defRPr/>
              </a:pPr>
              <a:t>10/13/2023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6CBCA8-D36C-470E-B3C4-54FB27C4013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E6D585-9941-4D57-988B-4608C49FD212}" type="datetimeFigureOut">
              <a:rPr lang="en-US" smtClean="0"/>
              <a:pPr>
                <a:defRPr/>
              </a:pPr>
              <a:t>10/13/2023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E1C6056-8358-4A6B-84BA-6AB113F08F5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807883-0428-4081-9028-77A9E7A871D3}" type="datetimeFigureOut">
              <a:rPr lang="en-US" smtClean="0"/>
              <a:pPr>
                <a:defRPr/>
              </a:pPr>
              <a:t>10/13/2023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FF0EC279-F87E-4721-8D6E-2D1E478FBF3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592D6E-EBA7-407D-8655-D28BC8D179AD}" type="datetimeFigureOut">
              <a:rPr lang="en-US" smtClean="0"/>
              <a:pPr>
                <a:defRPr/>
              </a:pPr>
              <a:t>10/13/2023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71D4D98-0C12-49D9-827B-DBF8ADDCE80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ED2161F-5DF6-446E-AE7F-D3F11364FCF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E07D84-08B7-4DE7-87C6-D825AB9BEB62}" type="datetimeFigureOut">
              <a:rPr lang="en-US" smtClean="0"/>
              <a:pPr>
                <a:defRPr/>
              </a:pPr>
              <a:t>10/13/2023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B9369018-9383-48C0-9AA1-313A2B6A2D1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fld id="{472B0DC4-46AA-4B52-BD58-6C87EC1D95A6}" type="datetimeFigureOut">
              <a:rPr lang="en-US" smtClean="0"/>
              <a:pPr>
                <a:defRPr/>
              </a:pPr>
              <a:t>10/13/2023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CBAD1FA-95AD-4FEB-8525-66510361639C}" type="datetimeFigureOut">
              <a:rPr lang="en-US" smtClean="0"/>
              <a:pPr>
                <a:defRPr/>
              </a:pPr>
              <a:t>10/13/2023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6B4902D-CAB6-4ADC-A44E-9552D9FE447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pic>
        <p:nvPicPr>
          <p:cNvPr id="20" name="Picture 19" descr="James Walker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64388" y="6453188"/>
            <a:ext cx="17383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AutoShape 29"/>
          <p:cNvSpPr>
            <a:spLocks noChangeAspect="1" noChangeArrowheads="1" noTextEdit="1"/>
          </p:cNvSpPr>
          <p:nvPr/>
        </p:nvSpPr>
        <p:spPr bwMode="auto">
          <a:xfrm>
            <a:off x="0" y="476672"/>
            <a:ext cx="9144000" cy="651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dirty="0">
              <a:latin typeface="Calibri" pitchFamily="34" charset="0"/>
            </a:endParaRPr>
          </a:p>
        </p:txBody>
      </p:sp>
      <p:cxnSp>
        <p:nvCxnSpPr>
          <p:cNvPr id="2050" name="AutoShape 7"/>
          <p:cNvCxnSpPr>
            <a:cxnSpLocks noChangeShapeType="1"/>
          </p:cNvCxnSpPr>
          <p:nvPr/>
        </p:nvCxnSpPr>
        <p:spPr bwMode="auto">
          <a:xfrm flipV="1">
            <a:off x="2332038" y="4019550"/>
            <a:ext cx="1131887" cy="512763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051" name="AutoShape 4"/>
          <p:cNvCxnSpPr>
            <a:cxnSpLocks noChangeShapeType="1"/>
            <a:stCxn id="2075" idx="2"/>
            <a:endCxn id="2057" idx="7"/>
          </p:cNvCxnSpPr>
          <p:nvPr/>
        </p:nvCxnSpPr>
        <p:spPr bwMode="auto">
          <a:xfrm flipH="1">
            <a:off x="5612693" y="1484709"/>
            <a:ext cx="1098188" cy="1160464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052" name="AutoShape 5"/>
          <p:cNvCxnSpPr>
            <a:cxnSpLocks noChangeShapeType="1"/>
          </p:cNvCxnSpPr>
          <p:nvPr/>
        </p:nvCxnSpPr>
        <p:spPr bwMode="auto">
          <a:xfrm>
            <a:off x="2332038" y="2017713"/>
            <a:ext cx="1131887" cy="627062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2053" name="Text Box 12"/>
          <p:cNvSpPr txBox="1">
            <a:spLocks noChangeArrowheads="1"/>
          </p:cNvSpPr>
          <p:nvPr/>
        </p:nvSpPr>
        <p:spPr bwMode="auto">
          <a:xfrm>
            <a:off x="1417638" y="4532313"/>
            <a:ext cx="1828800" cy="406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What?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(KPI’s/ Objectives)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cxnSp>
        <p:nvCxnSpPr>
          <p:cNvPr id="2054" name="AutoShape 6"/>
          <p:cNvCxnSpPr>
            <a:cxnSpLocks noChangeShapeType="1"/>
          </p:cNvCxnSpPr>
          <p:nvPr/>
        </p:nvCxnSpPr>
        <p:spPr bwMode="auto">
          <a:xfrm flipH="1" flipV="1">
            <a:off x="5717287" y="3991769"/>
            <a:ext cx="444500" cy="284162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2055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 dirty="0">
              <a:latin typeface="Calibri" pitchFamily="34" charset="0"/>
            </a:endParaRPr>
          </a:p>
        </p:txBody>
      </p:sp>
      <p:sp>
        <p:nvSpPr>
          <p:cNvPr id="2057" name="Oval 28"/>
          <p:cNvSpPr>
            <a:spLocks noChangeArrowheads="1"/>
          </p:cNvSpPr>
          <p:nvPr/>
        </p:nvSpPr>
        <p:spPr bwMode="auto">
          <a:xfrm>
            <a:off x="3017838" y="2360613"/>
            <a:ext cx="3040062" cy="194310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en-GB" dirty="0">
              <a:latin typeface="Calibri" pitchFamily="34" charset="0"/>
            </a:endParaRPr>
          </a:p>
        </p:txBody>
      </p:sp>
      <p:sp>
        <p:nvSpPr>
          <p:cNvPr id="2058" name="Rectangle 27"/>
          <p:cNvSpPr>
            <a:spLocks noChangeArrowheads="1"/>
          </p:cNvSpPr>
          <p:nvPr/>
        </p:nvSpPr>
        <p:spPr bwMode="auto">
          <a:xfrm>
            <a:off x="1258888" y="646113"/>
            <a:ext cx="1987550" cy="148674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Lionshare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Calibrated measurement equipment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Test rigs </a:t>
            </a:r>
            <a:r>
              <a:rPr lang="en-US" altLang="zh-TW" sz="900" dirty="0" err="1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inc</a:t>
            </a: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O&amp;G with different pressures / temperature and media, Rotary, Hydraulics &amp; Pharmaceutical.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JW literature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CAD Drawing Software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Development Reviews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Roar</a:t>
            </a:r>
          </a:p>
        </p:txBody>
      </p:sp>
      <p:sp>
        <p:nvSpPr>
          <p:cNvPr id="2059" name="Text Box 26"/>
          <p:cNvSpPr txBox="1">
            <a:spLocks noChangeArrowheads="1"/>
          </p:cNvSpPr>
          <p:nvPr/>
        </p:nvSpPr>
        <p:spPr bwMode="auto">
          <a:xfrm>
            <a:off x="1277765" y="188913"/>
            <a:ext cx="1986806" cy="406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With What?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(Materials/Equipment)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0" name="Rectangle 21"/>
          <p:cNvSpPr>
            <a:spLocks noChangeArrowheads="1"/>
          </p:cNvSpPr>
          <p:nvPr/>
        </p:nvSpPr>
        <p:spPr bwMode="auto">
          <a:xfrm>
            <a:off x="6057900" y="3795141"/>
            <a:ext cx="3056637" cy="265819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Task Analysis (TAS) and Standard Operating Procedures (SOP)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Training records ,</a:t>
            </a:r>
            <a:r>
              <a:rPr lang="en-US" altLang="zh-TW" sz="900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skill set and competency matrix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Approval Authorities– </a:t>
            </a:r>
            <a:r>
              <a:rPr lang="en-US" altLang="zh-TW" sz="900" dirty="0" err="1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QPD</a:t>
            </a: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06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Testing procedure – </a:t>
            </a:r>
            <a:r>
              <a:rPr lang="en-US" altLang="zh-TW" sz="900" dirty="0" err="1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OPI</a:t>
            </a: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93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Test procedures </a:t>
            </a:r>
            <a:r>
              <a:rPr lang="en-US" altLang="zh-TW" sz="900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and </a:t>
            </a: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databases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Risk </a:t>
            </a:r>
            <a:r>
              <a:rPr lang="en-US" altLang="zh-TW" sz="900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Assessments </a:t>
            </a: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&amp; Safe Job Analysis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Calibration </a:t>
            </a:r>
            <a:r>
              <a:rPr lang="en-US" altLang="zh-TW" sz="900" dirty="0" err="1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QPD’s</a:t>
            </a: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and Forms (F)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Test Report Catalogue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Test Numbering System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Customer  / visitor tours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Technical meetings, group dialogue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Near misses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Team meetings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Written schemes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PUWER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PAT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F470 Seal Order Form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Agile methodology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Continuous Improvement/CI Log</a:t>
            </a:r>
          </a:p>
        </p:txBody>
      </p:sp>
      <p:sp>
        <p:nvSpPr>
          <p:cNvPr id="2061" name="Rectangle 20"/>
          <p:cNvSpPr>
            <a:spLocks noChangeArrowheads="1"/>
          </p:cNvSpPr>
          <p:nvPr/>
        </p:nvSpPr>
        <p:spPr bwMode="auto">
          <a:xfrm>
            <a:off x="3779912" y="3356992"/>
            <a:ext cx="1512888" cy="360363"/>
          </a:xfrm>
          <a:prstGeom prst="rect">
            <a:avLst/>
          </a:prstGeom>
          <a:noFill/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zh-TW" sz="2800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Product Testing</a:t>
            </a:r>
          </a:p>
          <a:p>
            <a:pPr algn="ctr"/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3" name="AutoShape 18"/>
          <p:cNvSpPr>
            <a:spLocks noChangeArrowheads="1"/>
          </p:cNvSpPr>
          <p:nvPr/>
        </p:nvSpPr>
        <p:spPr bwMode="auto">
          <a:xfrm>
            <a:off x="2614762" y="3109338"/>
            <a:ext cx="800100" cy="3429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60 w 21600"/>
              <a:gd name="T13" fmla="*/ 5440 h 21600"/>
              <a:gd name="T14" fmla="*/ 18891 w 21600"/>
              <a:gd name="T15" fmla="*/ 1624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FF"/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064" name="Rectangle 17"/>
          <p:cNvSpPr>
            <a:spLocks noChangeArrowheads="1"/>
          </p:cNvSpPr>
          <p:nvPr/>
        </p:nvSpPr>
        <p:spPr bwMode="auto">
          <a:xfrm>
            <a:off x="3708400" y="4796754"/>
            <a:ext cx="1828800" cy="201662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Human resources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Training Department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Laboratory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Quality Department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Process Engineering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Maintenance Engineers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IT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Customer Services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Purchasing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Production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Marketing Department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Product Management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SHE Department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Occupational health</a:t>
            </a:r>
            <a:endParaRPr lang="en-US" altLang="zh-TW" sz="900" dirty="0">
              <a:cs typeface="Times New Roman" pitchFamily="18" charset="0"/>
            </a:endParaRPr>
          </a:p>
        </p:txBody>
      </p:sp>
      <p:sp>
        <p:nvSpPr>
          <p:cNvPr id="2065" name="AutoShape 16"/>
          <p:cNvSpPr>
            <a:spLocks noChangeArrowheads="1"/>
          </p:cNvSpPr>
          <p:nvPr/>
        </p:nvSpPr>
        <p:spPr bwMode="auto">
          <a:xfrm>
            <a:off x="6050565" y="2702065"/>
            <a:ext cx="800100" cy="3429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60 w 21600"/>
              <a:gd name="T13" fmla="*/ 5440 h 21600"/>
              <a:gd name="T14" fmla="*/ 18891 w 21600"/>
              <a:gd name="T15" fmla="*/ 1624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FF"/>
          </a:solidFill>
          <a:ln w="1587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066" name="Text Box 15"/>
          <p:cNvSpPr txBox="1">
            <a:spLocks noChangeArrowheads="1"/>
          </p:cNvSpPr>
          <p:nvPr/>
        </p:nvSpPr>
        <p:spPr bwMode="auto">
          <a:xfrm>
            <a:off x="323528" y="2247900"/>
            <a:ext cx="1872208" cy="254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Input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7" name="Text Box 14"/>
          <p:cNvSpPr txBox="1">
            <a:spLocks noChangeArrowheads="1"/>
          </p:cNvSpPr>
          <p:nvPr/>
        </p:nvSpPr>
        <p:spPr bwMode="auto">
          <a:xfrm>
            <a:off x="6905262" y="1530047"/>
            <a:ext cx="1997438" cy="254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Output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8" name="Text Box 13"/>
          <p:cNvSpPr txBox="1">
            <a:spLocks noChangeArrowheads="1"/>
          </p:cNvSpPr>
          <p:nvPr/>
        </p:nvSpPr>
        <p:spPr bwMode="auto">
          <a:xfrm>
            <a:off x="5761038" y="188913"/>
            <a:ext cx="1907306" cy="406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With Who?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(Training / Knowledge / Skills)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9" name="Text Box 11"/>
          <p:cNvSpPr txBox="1">
            <a:spLocks noChangeArrowheads="1"/>
          </p:cNvSpPr>
          <p:nvPr/>
        </p:nvSpPr>
        <p:spPr bwMode="auto">
          <a:xfrm>
            <a:off x="3718719" y="4365104"/>
            <a:ext cx="1828800" cy="3748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itchFamily="18" charset="0"/>
              </a:rPr>
              <a:t>Support Processes</a:t>
            </a:r>
            <a:endParaRPr lang="en-US" altLang="zh-TW" dirty="0">
              <a:solidFill>
                <a:schemeClr val="tx1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2070" name="Text Box 10"/>
          <p:cNvSpPr txBox="1">
            <a:spLocks noChangeArrowheads="1"/>
          </p:cNvSpPr>
          <p:nvPr/>
        </p:nvSpPr>
        <p:spPr bwMode="auto">
          <a:xfrm>
            <a:off x="6161787" y="3317305"/>
            <a:ext cx="2952750" cy="40005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How?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(Procedures, Instructions / Methods)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71" name="Text Box 8"/>
          <p:cNvSpPr txBox="1">
            <a:spLocks noChangeArrowheads="1"/>
          </p:cNvSpPr>
          <p:nvPr/>
        </p:nvSpPr>
        <p:spPr bwMode="auto">
          <a:xfrm>
            <a:off x="3347864" y="188913"/>
            <a:ext cx="2304256" cy="3429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Key Processes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cxnSp>
        <p:nvCxnSpPr>
          <p:cNvPr id="2072" name="AutoShape 3"/>
          <p:cNvCxnSpPr>
            <a:cxnSpLocks noChangeShapeType="1"/>
          </p:cNvCxnSpPr>
          <p:nvPr/>
        </p:nvCxnSpPr>
        <p:spPr bwMode="auto">
          <a:xfrm flipH="1" flipV="1">
            <a:off x="4598046" y="3915404"/>
            <a:ext cx="41746" cy="388309"/>
          </a:xfrm>
          <a:prstGeom prst="straightConnector1">
            <a:avLst/>
          </a:prstGeom>
          <a:noFill/>
          <a:ln w="50800" cap="rnd">
            <a:solidFill>
              <a:srgbClr val="0000FF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074" name="Rectangle 17"/>
          <p:cNvSpPr>
            <a:spLocks noChangeArrowheads="1"/>
          </p:cNvSpPr>
          <p:nvPr/>
        </p:nvSpPr>
        <p:spPr bwMode="auto">
          <a:xfrm>
            <a:off x="3347865" y="554158"/>
            <a:ext cx="2303636" cy="174506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Product Testing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Test rig design and commissioning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Product &amp; Material Recommendations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Project Management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Customer installation / visits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Calibration procedures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Witness testing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VDU assessments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Customer complaint support – My Case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Strategic Research – (Lions Den)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Sprint methodology (Product Backlog)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Preventative Maintenance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endParaRPr lang="en-US" altLang="zh-TW" sz="900" dirty="0" smtClean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endParaRPr lang="en-US" altLang="zh-TW" sz="900" dirty="0" smtClean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75" name="Rectangle 21"/>
          <p:cNvSpPr>
            <a:spLocks noChangeArrowheads="1"/>
          </p:cNvSpPr>
          <p:nvPr/>
        </p:nvSpPr>
        <p:spPr bwMode="auto">
          <a:xfrm>
            <a:off x="5782193" y="642938"/>
            <a:ext cx="1857375" cy="84177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•"/>
              <a:tabLst>
                <a:tab pos="92075" algn="l"/>
              </a:tabLst>
            </a:pPr>
            <a:r>
              <a:rPr lang="en-GB" altLang="zh-TW" sz="900" dirty="0" smtClean="0">
                <a:latin typeface="Calibri" pitchFamily="34" charset="0"/>
                <a:cs typeface="Times New Roman" pitchFamily="18" charset="0"/>
              </a:rPr>
              <a:t> Technical Organisation structure</a:t>
            </a:r>
            <a:endParaRPr lang="en-US" altLang="zh-TW" sz="900" dirty="0" smtClean="0">
              <a:latin typeface="Calibri" pitchFamily="34" charset="0"/>
              <a:cs typeface="Times New Roman" pitchFamily="18" charset="0"/>
            </a:endParaRP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 Trained technicians/engineers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Outside contractors / Suppliers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Other </a:t>
            </a:r>
            <a:r>
              <a:rPr lang="en-US" altLang="zh-TW" sz="900" smtClean="0">
                <a:latin typeface="Calibri" pitchFamily="34" charset="0"/>
                <a:cs typeface="Times New Roman" pitchFamily="18" charset="0"/>
              </a:rPr>
              <a:t>JW organization's</a:t>
            </a:r>
            <a:endParaRPr lang="en-US" altLang="zh-TW" sz="900" dirty="0" smtClean="0">
              <a:latin typeface="Calibri" pitchFamily="34" charset="0"/>
              <a:cs typeface="Times New Roman" pitchFamily="18" charset="0"/>
            </a:endParaRP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Universities</a:t>
            </a:r>
            <a:endParaRPr lang="en-GB" altLang="zh-TW" sz="9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76" name="Rectangle 27"/>
          <p:cNvSpPr>
            <a:spLocks noChangeArrowheads="1"/>
          </p:cNvSpPr>
          <p:nvPr/>
        </p:nvSpPr>
        <p:spPr bwMode="auto">
          <a:xfrm>
            <a:off x="65382" y="2605604"/>
            <a:ext cx="2519917" cy="17145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Agile Priority Project Actions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Customer requests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Technical Objectives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Regulatory requirements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Priority Customer Concerns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Personal development requirements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Sales requests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Material Development testing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Production Support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Other JW site support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Risk Register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Voice of the Customer</a:t>
            </a:r>
            <a:endParaRPr lang="en-US" altLang="zh-TW" sz="900" dirty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77" name="Rectangle 27"/>
          <p:cNvSpPr>
            <a:spLocks noChangeArrowheads="1"/>
          </p:cNvSpPr>
          <p:nvPr/>
        </p:nvSpPr>
        <p:spPr bwMode="auto">
          <a:xfrm>
            <a:off x="1420781" y="4993480"/>
            <a:ext cx="1828800" cy="84380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anose="020F0502020204030204" pitchFamily="34" charset="0"/>
                <a:cs typeface="Calibri" panose="020F0502020204030204" pitchFamily="34" charset="0"/>
              </a:rPr>
              <a:t>Personal/Departmental objectives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anose="020F0502020204030204" pitchFamily="34" charset="0"/>
                <a:cs typeface="Calibri" panose="020F0502020204030204" pitchFamily="34" charset="0"/>
              </a:rPr>
              <a:t>Customer timescales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MBU KPI’s, Team KPI’s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 project timescales</a:t>
            </a:r>
          </a:p>
        </p:txBody>
      </p:sp>
      <p:sp>
        <p:nvSpPr>
          <p:cNvPr id="2078" name="Rectangle 27"/>
          <p:cNvSpPr>
            <a:spLocks noChangeArrowheads="1"/>
          </p:cNvSpPr>
          <p:nvPr/>
        </p:nvSpPr>
        <p:spPr bwMode="auto">
          <a:xfrm>
            <a:off x="6904038" y="1784047"/>
            <a:ext cx="1998662" cy="147265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Test reports for customers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Internal reports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Design validation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Product benchmarking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Material and Product Validation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Customer  / visitor tours 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Presentations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Capability improvements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Communication – written and verbal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Engineer to Engineer</a:t>
            </a:r>
          </a:p>
        </p:txBody>
      </p:sp>
      <p:pic>
        <p:nvPicPr>
          <p:cNvPr id="32" name="Picture 31" descr="James Walk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095008"/>
            <a:ext cx="17383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4571" y="6358930"/>
            <a:ext cx="30243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Department: Product Testing, Version 5, Date 19/09/23</a:t>
            </a:r>
          </a:p>
          <a:p>
            <a:r>
              <a:rPr lang="en-GB" sz="900" dirty="0"/>
              <a:t>Form F392</a:t>
            </a:r>
          </a:p>
          <a:p>
            <a:endParaRPr lang="en-GB" sz="900" dirty="0"/>
          </a:p>
        </p:txBody>
      </p:sp>
      <p:cxnSp>
        <p:nvCxnSpPr>
          <p:cNvPr id="2073" name="AutoShape 2"/>
          <p:cNvCxnSpPr>
            <a:cxnSpLocks noChangeShapeType="1"/>
          </p:cNvCxnSpPr>
          <p:nvPr/>
        </p:nvCxnSpPr>
        <p:spPr bwMode="auto">
          <a:xfrm flipH="1">
            <a:off x="4860032" y="2247900"/>
            <a:ext cx="72008" cy="454165"/>
          </a:xfrm>
          <a:prstGeom prst="straightConnector1">
            <a:avLst/>
          </a:prstGeom>
          <a:noFill/>
          <a:ln w="50800" cap="rnd">
            <a:solidFill>
              <a:srgbClr val="0000FF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33" name="Title 8"/>
          <p:cNvSpPr>
            <a:spLocks noGrp="1"/>
          </p:cNvSpPr>
          <p:nvPr/>
        </p:nvSpPr>
        <p:spPr>
          <a:xfrm rot="18942092">
            <a:off x="-117024" y="2913655"/>
            <a:ext cx="9378049" cy="1030689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2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800" dirty="0" smtClean="0">
                <a:solidFill>
                  <a:schemeClr val="bg1">
                    <a:lumMod val="65000"/>
                    <a:alpha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Uncontrolled when printed</a:t>
            </a:r>
            <a:endParaRPr lang="en-GB" sz="4800" dirty="0">
              <a:solidFill>
                <a:schemeClr val="bg1">
                  <a:lumMod val="65000"/>
                  <a:alpha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324</Words>
  <Application>Microsoft Office PowerPoint</Application>
  <PresentationFormat>On-screen Show (4:3)</PresentationFormat>
  <Paragraphs>99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Georgia</vt:lpstr>
      <vt:lpstr>新細明體</vt:lpstr>
      <vt:lpstr>Times New Roman</vt:lpstr>
      <vt:lpstr>Wingdings</vt:lpstr>
      <vt:lpstr>Wingdings 2</vt:lpstr>
      <vt:lpstr>Civic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Graeme MacKenzie</dc:creator>
  <cp:lastModifiedBy>Ruth Turner</cp:lastModifiedBy>
  <cp:revision>171</cp:revision>
  <dcterms:created xsi:type="dcterms:W3CDTF">2009-06-25T14:40:02Z</dcterms:created>
  <dcterms:modified xsi:type="dcterms:W3CDTF">2023-10-13T11:17:01Z</dcterms:modified>
</cp:coreProperties>
</file>